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8" r:id="rId12"/>
    <p:sldId id="279" r:id="rId13"/>
    <p:sldId id="27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8E54"/>
    <a:srgbClr val="8075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2" autoAdjust="0"/>
    <p:restoredTop sz="94674"/>
  </p:normalViewPr>
  <p:slideViewPr>
    <p:cSldViewPr snapToGrid="0" snapToObjects="1">
      <p:cViewPr varScale="1">
        <p:scale>
          <a:sx n="110" d="100"/>
          <a:sy n="110" d="100"/>
        </p:scale>
        <p:origin x="60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localhost\Users\velimirsonje\Dropbox\Kreditirast\MainTableDebt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localhost\Users\velimirsonje\Dropbox\Kreditirast\MainTableDebt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1.xlsm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velimirsonje\Dropbox\Kreditirast\MainTableDebt.xls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localhost\Users\velimirsonje\Dropbox\Kreditirast\MainTableDebt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localhost\Users\velimirsonje\Dropbox\Kreditirast\MainTableDeb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2"/>
          <c:order val="0"/>
          <c:tx>
            <c:v>Krediti poduzećima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Sheet0!$G$40:$V$40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2015*</c:v>
                </c:pt>
              </c:strCache>
            </c:strRef>
          </c:cat>
          <c:val>
            <c:numRef>
              <c:f>Sheet0!$G$45:$V$45</c:f>
              <c:numCache>
                <c:formatCode>0.0%</c:formatCode>
                <c:ptCount val="16"/>
                <c:pt idx="0">
                  <c:v>0.19912896066932601</c:v>
                </c:pt>
                <c:pt idx="1">
                  <c:v>0.22073286800397399</c:v>
                </c:pt>
                <c:pt idx="2">
                  <c:v>0.24447301008134101</c:v>
                </c:pt>
                <c:pt idx="3">
                  <c:v>0.231556439154327</c:v>
                </c:pt>
                <c:pt idx="4">
                  <c:v>0.23375699418474699</c:v>
                </c:pt>
                <c:pt idx="5">
                  <c:v>0.24803916115673699</c:v>
                </c:pt>
                <c:pt idx="6">
                  <c:v>0.28320674948026198</c:v>
                </c:pt>
                <c:pt idx="7">
                  <c:v>0.28626193912137399</c:v>
                </c:pt>
                <c:pt idx="8">
                  <c:v>0.295611733984181</c:v>
                </c:pt>
                <c:pt idx="9">
                  <c:v>0.31694515445202798</c:v>
                </c:pt>
                <c:pt idx="10">
                  <c:v>0.32827368102112198</c:v>
                </c:pt>
                <c:pt idx="11">
                  <c:v>0.351307786887671</c:v>
                </c:pt>
                <c:pt idx="12">
                  <c:v>0.31216551468994402</c:v>
                </c:pt>
                <c:pt idx="13">
                  <c:v>0.31086646583152</c:v>
                </c:pt>
                <c:pt idx="14">
                  <c:v>0.29961094337711702</c:v>
                </c:pt>
                <c:pt idx="15">
                  <c:v>0.28099491485264899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E22-40E3-9E5E-FB881CBA0381}"/>
            </c:ext>
          </c:extLst>
        </c:ser>
        <c:ser>
          <c:idx val="3"/>
          <c:order val="1"/>
          <c:tx>
            <c:v>Krediti stanovništvu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Sheet0!$G$40:$V$40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2015*</c:v>
                </c:pt>
              </c:strCache>
            </c:strRef>
          </c:cat>
          <c:val>
            <c:numRef>
              <c:f>Sheet0!$G$46:$V$46</c:f>
              <c:numCache>
                <c:formatCode>0.0%</c:formatCode>
                <c:ptCount val="16"/>
                <c:pt idx="0">
                  <c:v>0.12926533363663101</c:v>
                </c:pt>
                <c:pt idx="1">
                  <c:v>0.155110500280536</c:v>
                </c:pt>
                <c:pt idx="2">
                  <c:v>0.204008592535176</c:v>
                </c:pt>
                <c:pt idx="3">
                  <c:v>0.237492777010366</c:v>
                </c:pt>
                <c:pt idx="4">
                  <c:v>0.26168544511880498</c:v>
                </c:pt>
                <c:pt idx="5">
                  <c:v>0.292871445452143</c:v>
                </c:pt>
                <c:pt idx="6">
                  <c:v>0.32939261023291899</c:v>
                </c:pt>
                <c:pt idx="7">
                  <c:v>0.357250132287394</c:v>
                </c:pt>
                <c:pt idx="8">
                  <c:v>0.37220290461431998</c:v>
                </c:pt>
                <c:pt idx="9">
                  <c:v>0.3803195104773</c:v>
                </c:pt>
                <c:pt idx="10">
                  <c:v>0.39691504565725</c:v>
                </c:pt>
                <c:pt idx="11">
                  <c:v>0.39557101990537802</c:v>
                </c:pt>
                <c:pt idx="12">
                  <c:v>0.392699236583267</c:v>
                </c:pt>
                <c:pt idx="13">
                  <c:v>0.38665757031255799</c:v>
                </c:pt>
                <c:pt idx="14">
                  <c:v>0.38502473470409299</c:v>
                </c:pt>
                <c:pt idx="15">
                  <c:v>0.37386227329251398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E22-40E3-9E5E-FB881CBA03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7837072"/>
        <c:axId val="337839424"/>
      </c:lineChart>
      <c:catAx>
        <c:axId val="33783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37839424"/>
        <c:crosses val="autoZero"/>
        <c:auto val="1"/>
        <c:lblAlgn val="ctr"/>
        <c:lblOffset val="100"/>
        <c:noMultiLvlLbl val="0"/>
      </c:catAx>
      <c:valAx>
        <c:axId val="337839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37837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2"/>
          <c:order val="0"/>
          <c:tx>
            <c:v>Ukupan privatni dug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Sheet0!$G$40:$U$40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strCache>
            </c:strRef>
          </c:cat>
          <c:val>
            <c:numRef>
              <c:f>Sheet0!$G$53:$U$53</c:f>
              <c:numCache>
                <c:formatCode>0.0%</c:formatCode>
                <c:ptCount val="15"/>
                <c:pt idx="0">
                  <c:v>0.5</c:v>
                </c:pt>
                <c:pt idx="1">
                  <c:v>0.53800000000000003</c:v>
                </c:pt>
                <c:pt idx="2">
                  <c:v>0.629</c:v>
                </c:pt>
                <c:pt idx="3">
                  <c:v>0.67900000000000005</c:v>
                </c:pt>
                <c:pt idx="4">
                  <c:v>0.72599999999999998</c:v>
                </c:pt>
                <c:pt idx="5">
                  <c:v>0.79900000000000004</c:v>
                </c:pt>
                <c:pt idx="6">
                  <c:v>0.91700000000000004</c:v>
                </c:pt>
                <c:pt idx="7">
                  <c:v>1.014</c:v>
                </c:pt>
                <c:pt idx="8">
                  <c:v>1.1100000000000001</c:v>
                </c:pt>
                <c:pt idx="9">
                  <c:v>1.196</c:v>
                </c:pt>
                <c:pt idx="10">
                  <c:v>1.2649999999999999</c:v>
                </c:pt>
                <c:pt idx="11">
                  <c:v>1.24</c:v>
                </c:pt>
                <c:pt idx="12">
                  <c:v>1.2110000000000001</c:v>
                </c:pt>
                <c:pt idx="13">
                  <c:v>1.1970000000000001</c:v>
                </c:pt>
                <c:pt idx="14">
                  <c:v>1.208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585-49D9-93F5-00EAED02AA1C}"/>
            </c:ext>
          </c:extLst>
        </c:ser>
        <c:ser>
          <c:idx val="3"/>
          <c:order val="1"/>
          <c:tx>
            <c:v>Bez duga uz izravna ulaganja</c:v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Sheet0!$G$40:$U$40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strCache>
            </c:strRef>
          </c:cat>
          <c:val>
            <c:numRef>
              <c:f>Sheet0!$G$54:$U$54</c:f>
              <c:numCache>
                <c:formatCode>0.0%</c:formatCode>
                <c:ptCount val="15"/>
                <c:pt idx="0">
                  <c:v>0.475598176802767</c:v>
                </c:pt>
                <c:pt idx="1">
                  <c:v>0.51771815514082897</c:v>
                </c:pt>
                <c:pt idx="2">
                  <c:v>0.60536236971611701</c:v>
                </c:pt>
                <c:pt idx="3">
                  <c:v>0.64920127407706496</c:v>
                </c:pt>
                <c:pt idx="4">
                  <c:v>0.69247777949018696</c:v>
                </c:pt>
                <c:pt idx="5">
                  <c:v>0.76041768194567605</c:v>
                </c:pt>
                <c:pt idx="6">
                  <c:v>0.87252116484583397</c:v>
                </c:pt>
                <c:pt idx="7">
                  <c:v>0.94793285021413698</c:v>
                </c:pt>
                <c:pt idx="8">
                  <c:v>1.0285464467402801</c:v>
                </c:pt>
                <c:pt idx="9">
                  <c:v>1.074244171633322</c:v>
                </c:pt>
                <c:pt idx="10">
                  <c:v>1.12685001060735</c:v>
                </c:pt>
                <c:pt idx="11">
                  <c:v>1.126395539642074</c:v>
                </c:pt>
                <c:pt idx="12">
                  <c:v>1.0880110892230139</c:v>
                </c:pt>
                <c:pt idx="13">
                  <c:v>1.064939023539738</c:v>
                </c:pt>
                <c:pt idx="14">
                  <c:v>1.0591691370078891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585-49D9-93F5-00EAED02AA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7835112"/>
        <c:axId val="337835504"/>
      </c:lineChart>
      <c:catAx>
        <c:axId val="337835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37835504"/>
        <c:crosses val="autoZero"/>
        <c:auto val="1"/>
        <c:lblAlgn val="ctr"/>
        <c:lblOffset val="100"/>
        <c:noMultiLvlLbl val="0"/>
      </c:catAx>
      <c:valAx>
        <c:axId val="337835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37835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381260712245"/>
          <c:y val="5.4794520547945202E-2"/>
          <c:w val="0.84097394147146598"/>
          <c:h val="0.79485168805953998"/>
        </c:manualLayout>
      </c:layout>
      <c:scatterChart>
        <c:scatterStyle val="lineMarker"/>
        <c:varyColors val="0"/>
        <c:ser>
          <c:idx val="0"/>
          <c:order val="0"/>
          <c:spPr>
            <a:ln w="27013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8104">
                <a:solidFill>
                  <a:schemeClr val="accent1"/>
                </a:solidFill>
              </a:ln>
              <a:effectLst/>
            </c:spPr>
          </c:marker>
          <c:dPt>
            <c:idx val="10"/>
            <c:marker>
              <c:symbol val="diamond"/>
              <c:size val="8"/>
              <c:spPr>
                <a:solidFill>
                  <a:srgbClr val="C00000"/>
                </a:solidFill>
                <a:ln w="8104">
                  <a:solidFill>
                    <a:schemeClr val="accent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D9-4EBC-8451-590D2C486998}"/>
              </c:ext>
            </c:extLst>
          </c:dPt>
          <c:dLbls>
            <c:dLbl>
              <c:idx val="0"/>
              <c:layout>
                <c:manualLayout>
                  <c:x val="-1.9267746878461101E-2"/>
                  <c:y val="5.47946553769819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/>
                      <a:t>U.K.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2D9-4EBC-8451-590D2C48699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-3.4682080924855599E-2"/>
                  <c:y val="1.369876496602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/>
                      <a:t>Bugarska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2D9-4EBC-8451-590D2C48699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"/>
              <c:layout>
                <c:manualLayout>
                  <c:x val="-7.8997997360156599E-2"/>
                  <c:y val="-3.08217829791824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/>
                      <a:t>Češka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2D9-4EBC-8451-590D2C48699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3"/>
              <c:layout>
                <c:manualLayout>
                  <c:x val="-8.0924779633759603E-2"/>
                  <c:y val="-3.253411174630570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/>
                      <a:t>Danska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2D9-4EBC-8451-590D2C48699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4"/>
              <c:layout>
                <c:manualLayout>
                  <c:x val="-0.111753296011409"/>
                  <c:y val="-2.0547810376442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/>
                      <a:t>Njemačka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2D9-4EBC-8451-590D2C48699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5"/>
              <c:layout>
                <c:manualLayout>
                  <c:x val="-3.17919075144509E-2"/>
                  <c:y val="-2.73971254449358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/>
                      <a:t>Estonija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2D9-4EBC-8451-590D2C48699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6"/>
              <c:layout>
                <c:manualLayout>
                  <c:x val="-2.1194529152064202E-2"/>
                  <c:y val="-1.36986301369863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/>
                      <a:t>Irska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2D9-4EBC-8451-590D2C48699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7"/>
              <c:layout>
                <c:manualLayout>
                  <c:x val="-2.6974875972873302E-2"/>
                  <c:y val="3.424657534246569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/>
                      <a:t>Grčka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2D9-4EBC-8451-590D2C48699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8"/>
              <c:layout>
                <c:manualLayout>
                  <c:x val="-1.25240089208502E-2"/>
                  <c:y val="-5.136851472333080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/>
                      <a:t>Španjolska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2D9-4EBC-8451-590D2C48699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9"/>
              <c:layout>
                <c:manualLayout>
                  <c:x val="-0.10308277578019499"/>
                  <c:y val="-2.39726027397260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/>
                      <a:t>Francuska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2D9-4EBC-8451-590D2C48699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0"/>
              <c:layout>
                <c:manualLayout>
                  <c:x val="-1.34874759152216E-2"/>
                  <c:y val="3.424792363283359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>
                        <a:solidFill>
                          <a:srgbClr val="FF0000"/>
                        </a:solidFill>
                      </a:rPr>
                      <a:t>Hrvatska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2D9-4EBC-8451-590D2C48699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1"/>
              <c:layout>
                <c:manualLayout>
                  <c:x val="-2.3121311425667201E-2"/>
                  <c:y val="-3.08217829791825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/>
                      <a:t>Italija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2D9-4EBC-8451-590D2C48699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2"/>
              <c:layout>
                <c:manualLayout>
                  <c:x val="-5.0096339113680201E-2"/>
                  <c:y val="2.22602739726028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/>
                      <a:t>Latvija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82D9-4EBC-8451-590D2C48699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3"/>
              <c:layout>
                <c:manualLayout>
                  <c:x val="-8.4778344180965803E-2"/>
                  <c:y val="6.849449897529930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/>
                      <a:t>Litva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82D9-4EBC-8451-590D2C48699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4"/>
              <c:layout>
                <c:manualLayout>
                  <c:x val="-4.4315916435301098E-2"/>
                  <c:y val="-2.39724679106891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/>
                      <a:t>Mađarska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82D9-4EBC-8451-590D2C48699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5"/>
              <c:layout>
                <c:manualLayout>
                  <c:x val="-2.6975027688012999E-2"/>
                  <c:y val="1.712463596160070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/>
                      <a:t>Malta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82D9-4EBC-8451-590D2C48699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6"/>
              <c:layout>
                <c:manualLayout>
                  <c:x val="-4.04624277456649E-2"/>
                  <c:y val="-3.08219178082192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/>
                      <a:t>Nizozemska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82D9-4EBC-8451-590D2C48699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7"/>
              <c:layout>
                <c:manualLayout>
                  <c:x val="-5.9730250481695599E-2"/>
                  <c:y val="-3.42465753424657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/>
                      <a:t>Austrija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82D9-4EBC-8451-590D2C48699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8"/>
              <c:layout>
                <c:manualLayout>
                  <c:x val="-5.10596543929119E-2"/>
                  <c:y val="2.39724679106891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/>
                      <a:t>Poljska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82D9-4EBC-8451-590D2C48699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9"/>
              <c:layout>
                <c:manualLayout>
                  <c:x val="-1.9267822736030799E-2"/>
                  <c:y val="3.424792363283359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/>
                      <a:t>Portugal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82D9-4EBC-8451-590D2C48699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0"/>
              <c:layout>
                <c:manualLayout>
                  <c:x val="-4.2389210019267799E-2"/>
                  <c:y val="3.424657534246570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Rumunjska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82D9-4EBC-8451-590D2C486998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-7.1290868265744198E-2"/>
                  <c:y val="-3.76710980476755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/>
                      <a:t>Slovenija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82D9-4EBC-8451-590D2C48699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2"/>
              <c:layout>
                <c:manualLayout>
                  <c:x val="-9.0558691001774994E-2"/>
                  <c:y val="3.424657534246569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/>
                      <a:t>Slovačka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82D9-4EBC-8451-590D2C48699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3"/>
              <c:layout>
                <c:manualLayout>
                  <c:x val="-6.84006948553397E-2"/>
                  <c:y val="-3.08219178082192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/>
                      <a:t>Finska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82D9-4EBC-8451-590D2C48699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4"/>
              <c:layout>
                <c:manualLayout>
                  <c:x val="-7.7071215086553402E-2"/>
                  <c:y val="-3.42465753424657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/>
                      <a:t>Švedska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82D9-4EBC-8451-590D2C48699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5"/>
              <c:layout>
                <c:manualLayout>
                  <c:x val="-6.2620423892100305E-2"/>
                  <c:y val="-8.90409610613741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/>
                      <a:t>Belgija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82D9-4EBC-8451-590D2C48699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6208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7.4333287818791394E-2"/>
                  <c:y val="5.53473195987488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766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</c:trendlineLbl>
          </c:trendline>
          <c:xVal>
            <c:numRef>
              <c:f>Sheet0!$F$57:$F$82</c:f>
              <c:numCache>
                <c:formatCode>General</c:formatCode>
                <c:ptCount val="26"/>
                <c:pt idx="0">
                  <c:v>157.30000000000001</c:v>
                </c:pt>
                <c:pt idx="1">
                  <c:v>124.3</c:v>
                </c:pt>
                <c:pt idx="2">
                  <c:v>72.7</c:v>
                </c:pt>
                <c:pt idx="3">
                  <c:v>220.2</c:v>
                </c:pt>
                <c:pt idx="4">
                  <c:v>100.4</c:v>
                </c:pt>
                <c:pt idx="5">
                  <c:v>116.1</c:v>
                </c:pt>
                <c:pt idx="6">
                  <c:v>263.3</c:v>
                </c:pt>
                <c:pt idx="7">
                  <c:v>130.5</c:v>
                </c:pt>
                <c:pt idx="8">
                  <c:v>164.7</c:v>
                </c:pt>
                <c:pt idx="9">
                  <c:v>143.19999999999999</c:v>
                </c:pt>
                <c:pt idx="10">
                  <c:v>120.8</c:v>
                </c:pt>
                <c:pt idx="11">
                  <c:v>119.5</c:v>
                </c:pt>
                <c:pt idx="12">
                  <c:v>96.4</c:v>
                </c:pt>
                <c:pt idx="13">
                  <c:v>52.5</c:v>
                </c:pt>
                <c:pt idx="14">
                  <c:v>91.3</c:v>
                </c:pt>
                <c:pt idx="15">
                  <c:v>143.4</c:v>
                </c:pt>
                <c:pt idx="16">
                  <c:v>228.9</c:v>
                </c:pt>
                <c:pt idx="17">
                  <c:v>127.1</c:v>
                </c:pt>
                <c:pt idx="18">
                  <c:v>77.900000000000006</c:v>
                </c:pt>
                <c:pt idx="19">
                  <c:v>189.6</c:v>
                </c:pt>
                <c:pt idx="20">
                  <c:v>62.1</c:v>
                </c:pt>
                <c:pt idx="21">
                  <c:v>100.1</c:v>
                </c:pt>
                <c:pt idx="22">
                  <c:v>76.2</c:v>
                </c:pt>
                <c:pt idx="23">
                  <c:v>149.9</c:v>
                </c:pt>
                <c:pt idx="24">
                  <c:v>194</c:v>
                </c:pt>
                <c:pt idx="25">
                  <c:v>157.6</c:v>
                </c:pt>
              </c:numCache>
            </c:numRef>
          </c:xVal>
          <c:yVal>
            <c:numRef>
              <c:f>Sheet0!$G$57:$G$82</c:f>
              <c:numCache>
                <c:formatCode>General</c:formatCode>
                <c:ptCount val="26"/>
                <c:pt idx="0">
                  <c:v>119</c:v>
                </c:pt>
                <c:pt idx="1">
                  <c:v>47</c:v>
                </c:pt>
                <c:pt idx="2">
                  <c:v>85</c:v>
                </c:pt>
                <c:pt idx="3">
                  <c:v>125</c:v>
                </c:pt>
                <c:pt idx="4">
                  <c:v>124</c:v>
                </c:pt>
                <c:pt idx="5">
                  <c:v>76</c:v>
                </c:pt>
                <c:pt idx="6">
                  <c:v>134</c:v>
                </c:pt>
                <c:pt idx="7">
                  <c:v>73</c:v>
                </c:pt>
                <c:pt idx="8">
                  <c:v>91</c:v>
                </c:pt>
                <c:pt idx="9">
                  <c:v>107</c:v>
                </c:pt>
                <c:pt idx="10">
                  <c:v>59</c:v>
                </c:pt>
                <c:pt idx="11">
                  <c:v>96</c:v>
                </c:pt>
                <c:pt idx="12">
                  <c:v>64</c:v>
                </c:pt>
                <c:pt idx="13">
                  <c:v>75</c:v>
                </c:pt>
                <c:pt idx="14">
                  <c:v>68</c:v>
                </c:pt>
                <c:pt idx="15">
                  <c:v>84</c:v>
                </c:pt>
                <c:pt idx="16">
                  <c:v>131</c:v>
                </c:pt>
                <c:pt idx="17">
                  <c:v>130</c:v>
                </c:pt>
                <c:pt idx="18">
                  <c:v>68</c:v>
                </c:pt>
                <c:pt idx="19">
                  <c:v>78</c:v>
                </c:pt>
                <c:pt idx="20">
                  <c:v>55</c:v>
                </c:pt>
                <c:pt idx="21">
                  <c:v>83</c:v>
                </c:pt>
                <c:pt idx="22">
                  <c:v>77</c:v>
                </c:pt>
                <c:pt idx="23">
                  <c:v>110</c:v>
                </c:pt>
                <c:pt idx="24">
                  <c:v>123</c:v>
                </c:pt>
                <c:pt idx="25">
                  <c:v>109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A-82D9-4EBC-8451-590D2C4869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7836288"/>
        <c:axId val="337836680"/>
      </c:scatterChart>
      <c:valAx>
        <c:axId val="337836288"/>
        <c:scaling>
          <c:orientation val="minMax"/>
        </c:scaling>
        <c:delete val="0"/>
        <c:axPos val="b"/>
        <c:majorGridlines>
          <c:spPr>
            <a:ln w="810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400"/>
                  <a:t>Konsolidirani privatni dug u % BDP-a 2014.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8104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sr-Latn-RS"/>
          </a:p>
        </c:txPr>
        <c:crossAx val="337836680"/>
        <c:crosses val="autoZero"/>
        <c:crossBetween val="midCat"/>
      </c:valAx>
      <c:valAx>
        <c:axId val="337836680"/>
        <c:scaling>
          <c:orientation val="minMax"/>
        </c:scaling>
        <c:delete val="0"/>
        <c:axPos val="l"/>
        <c:majorGridlines>
          <c:spPr>
            <a:ln w="810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400"/>
                  <a:t>BDP per capita prema PPS-u u % prosjeka EU28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8104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37836288"/>
        <c:crosses val="autoZero"/>
        <c:crossBetween val="midCat"/>
      </c:valAx>
      <c:spPr>
        <a:noFill/>
        <a:ln w="21610">
          <a:noFill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Slika3!$I$8</c:f>
              <c:strCache>
                <c:ptCount val="1"/>
                <c:pt idx="0">
                  <c:v>Kućanstva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544450088900201E-3"/>
                  <c:y val="3.88383927893257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416-4FD5-B10E-5E8ACA39821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Slika3!$J$8</c:f>
              <c:numCache>
                <c:formatCode>0.0%</c:formatCode>
                <c:ptCount val="1"/>
                <c:pt idx="0">
                  <c:v>0.40243902439024398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416-4FD5-B10E-5E8ACA398213}"/>
            </c:ext>
          </c:extLst>
        </c:ser>
        <c:ser>
          <c:idx val="1"/>
          <c:order val="1"/>
          <c:tx>
            <c:strRef>
              <c:f>Slika3!$I$9</c:f>
              <c:strCache>
                <c:ptCount val="1"/>
                <c:pt idx="0">
                  <c:v>Poduzeća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9.72222222222221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416-4FD5-B10E-5E8ACA39821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Slika3!$J$9</c:f>
              <c:numCache>
                <c:formatCode>0.0%</c:formatCode>
                <c:ptCount val="1"/>
                <c:pt idx="0">
                  <c:v>0.76829268292682895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416-4FD5-B10E-5E8ACA39821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37838640"/>
        <c:axId val="337840600"/>
      </c:barChart>
      <c:catAx>
        <c:axId val="337838640"/>
        <c:scaling>
          <c:orientation val="minMax"/>
        </c:scaling>
        <c:delete val="1"/>
        <c:axPos val="b"/>
        <c:majorTickMark val="none"/>
        <c:minorTickMark val="none"/>
        <c:tickLblPos val="nextTo"/>
        <c:crossAx val="337840600"/>
        <c:crosses val="autoZero"/>
        <c:auto val="1"/>
        <c:lblAlgn val="ctr"/>
        <c:lblOffset val="100"/>
        <c:noMultiLvlLbl val="0"/>
      </c:catAx>
      <c:valAx>
        <c:axId val="337840600"/>
        <c:scaling>
          <c:orientation val="minMax"/>
          <c:max val="1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3783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354212401246102E-2"/>
          <c:y val="3.6809815950920199E-2"/>
          <c:w val="0.86518501965217598"/>
          <c:h val="0.81624752427419001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9616026711185298E-2"/>
                  <c:y val="-3.06748466257668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Belgija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1B2-42F6-98E8-1CD04AAE7D0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-9.4641002721070497E-2"/>
                  <c:y val="9.202574754842759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Bugarska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1B2-42F6-98E8-1CD04AAE7D0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"/>
              <c:layout>
                <c:manualLayout>
                  <c:x val="-1.200320744548E-2"/>
                  <c:y val="7.668953190667120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Češka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1B2-42F6-98E8-1CD04AAE7D0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3"/>
              <c:layout>
                <c:manualLayout>
                  <c:x val="-7.8781302170283896E-2"/>
                  <c:y val="2.45399980677260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Njemačka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1B2-42F6-98E8-1CD04AAE7D0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4"/>
              <c:layout>
                <c:manualLayout>
                  <c:x val="-1.6176961602671101E-2"/>
                  <c:y val="-1.3803801748707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Estonija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1B2-42F6-98E8-1CD04AAE7D0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5"/>
              <c:layout>
                <c:manualLayout>
                  <c:x val="-3.2871452420701303E-2"/>
                  <c:y val="-3.0674725858654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Irska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1B2-42F6-98E8-1CD04AAE7D0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6"/>
              <c:layout>
                <c:manualLayout>
                  <c:x val="-4.4557530266980401E-2"/>
                  <c:y val="2.760736196319020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Grčka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1B2-42F6-98E8-1CD04AAE7D0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7"/>
              <c:layout>
                <c:manualLayout>
                  <c:x val="-4.4557530266980401E-2"/>
                  <c:y val="2.30062557364377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Španjolska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1B2-42F6-98E8-1CD04AAE7D0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8"/>
              <c:layout>
                <c:manualLayout>
                  <c:x val="-9.2136894824707896E-2"/>
                  <c:y val="-1.99384087725230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Francuska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1B2-42F6-98E8-1CD04AAE7D0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9"/>
              <c:layout>
                <c:manualLayout>
                  <c:x val="-6.3756194707715E-2"/>
                  <c:y val="1.5337544079996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>
                        <a:solidFill>
                          <a:srgbClr val="FF0000"/>
                        </a:solidFill>
                      </a:rPr>
                      <a:t>Hrvatska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1B2-42F6-98E8-1CD04AAE7D0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0"/>
              <c:layout>
                <c:manualLayout>
                  <c:x val="-4.1218697829716301E-2"/>
                  <c:y val="2.14725134051493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Italija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F1B2-42F6-98E8-1CD04AAE7D0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1"/>
              <c:layout>
                <c:manualLayout>
                  <c:x val="-4.6226979348783399E-2"/>
                  <c:y val="-2.76072411960774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Litva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1B2-42F6-98E8-1CD04AAE7D0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2"/>
              <c:layout>
                <c:manualLayout>
                  <c:x val="-0.100484008781039"/>
                  <c:y val="-3.06746050915415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Mađarska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F1B2-42F6-98E8-1CD04AAE7D0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3"/>
              <c:layout>
                <c:manualLayout>
                  <c:x val="-2.6193524640805599E-2"/>
                  <c:y val="3.220883049128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Malta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F1B2-42F6-98E8-1CD04AAE7D0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4"/>
              <c:layout>
                <c:manualLayout>
                  <c:x val="-7.8781236443941999E-2"/>
                  <c:y val="1.2269938650306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Nizozemska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F1B2-42F6-98E8-1CD04AAE7D0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5"/>
              <c:layout>
                <c:manualLayout>
                  <c:x val="-1.7846410684474099E-2"/>
                  <c:y val="-1.38036809815951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Austrija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F1B2-42F6-98E8-1CD04AAE7D0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6"/>
              <c:layout>
                <c:manualLayout>
                  <c:x val="-5.4574290484140302E-2"/>
                  <c:y val="1.840490797546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Poljska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F1B2-42F6-98E8-1CD04AAE7D0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7"/>
              <c:layout>
                <c:manualLayout>
                  <c:x val="-5.9582637729549297E-2"/>
                  <c:y val="3.06748466257668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Portugal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F1B2-42F6-98E8-1CD04AAE7D0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8"/>
              <c:layout>
                <c:manualLayout>
                  <c:x val="-9.7980032337360204E-2"/>
                  <c:y val="9.202574754842759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Rumunjska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F1B2-42F6-98E8-1CD04AAE7D0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9"/>
              <c:layout>
                <c:manualLayout>
                  <c:x val="-1.7846410684474099E-2"/>
                  <c:y val="-9.202453987730169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Slovenija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F1B2-42F6-98E8-1CD04AAE7D0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0"/>
              <c:layout>
                <c:manualLayout>
                  <c:x val="-1.7846344958132299E-2"/>
                  <c:y val="-1.53373025457708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Slovačka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F1B2-42F6-98E8-1CD04AAE7D0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1"/>
              <c:layout>
                <c:manualLayout>
                  <c:x val="-7.46076794657764E-2"/>
                  <c:y val="1.5338630984010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Finska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F1B2-42F6-98E8-1CD04AAE7D0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2"/>
              <c:layout>
                <c:manualLayout>
                  <c:x val="-3.12020033388982E-2"/>
                  <c:y val="2.14725134051494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Švedska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F1B2-42F6-98E8-1CD04AAE7D0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3"/>
              <c:layout>
                <c:manualLayout>
                  <c:x val="-3.9549248747913199E-2"/>
                  <c:y val="2.4539877300613501E-2"/>
                </c:manualLayout>
              </c:layout>
              <c:tx>
                <c:rich>
                  <a:bodyPr/>
                  <a:lstStyle/>
                  <a:p>
                    <a:r>
                      <a:rPr lang="en-US" sz="1100"/>
                      <a:t>U.K.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F1B2-42F6-98E8-1CD04AAE7D0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0.148398643408305"/>
                  <c:y val="-0.1368228587990920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</c:trendlineLbl>
          </c:trendline>
          <c:xVal>
            <c:numRef>
              <c:f>Sheet0!$E$252:$E$275</c:f>
              <c:numCache>
                <c:formatCode>General</c:formatCode>
                <c:ptCount val="24"/>
                <c:pt idx="0">
                  <c:v>119</c:v>
                </c:pt>
                <c:pt idx="1">
                  <c:v>47</c:v>
                </c:pt>
                <c:pt idx="2">
                  <c:v>85</c:v>
                </c:pt>
                <c:pt idx="3">
                  <c:v>124</c:v>
                </c:pt>
                <c:pt idx="4">
                  <c:v>76</c:v>
                </c:pt>
                <c:pt idx="5">
                  <c:v>134</c:v>
                </c:pt>
                <c:pt idx="6">
                  <c:v>73</c:v>
                </c:pt>
                <c:pt idx="7">
                  <c:v>91</c:v>
                </c:pt>
                <c:pt idx="8">
                  <c:v>107</c:v>
                </c:pt>
                <c:pt idx="9">
                  <c:v>59</c:v>
                </c:pt>
                <c:pt idx="10">
                  <c:v>96</c:v>
                </c:pt>
                <c:pt idx="11">
                  <c:v>75</c:v>
                </c:pt>
                <c:pt idx="12">
                  <c:v>68</c:v>
                </c:pt>
                <c:pt idx="13">
                  <c:v>84</c:v>
                </c:pt>
                <c:pt idx="14">
                  <c:v>131</c:v>
                </c:pt>
                <c:pt idx="15">
                  <c:v>130</c:v>
                </c:pt>
                <c:pt idx="16">
                  <c:v>68</c:v>
                </c:pt>
                <c:pt idx="17">
                  <c:v>78</c:v>
                </c:pt>
                <c:pt idx="18">
                  <c:v>55</c:v>
                </c:pt>
                <c:pt idx="19">
                  <c:v>83</c:v>
                </c:pt>
                <c:pt idx="20">
                  <c:v>77</c:v>
                </c:pt>
                <c:pt idx="21">
                  <c:v>110</c:v>
                </c:pt>
                <c:pt idx="22">
                  <c:v>123</c:v>
                </c:pt>
                <c:pt idx="23">
                  <c:v>109</c:v>
                </c:pt>
              </c:numCache>
            </c:numRef>
          </c:xVal>
          <c:yVal>
            <c:numRef>
              <c:f>Sheet0!$F$252:$F$275</c:f>
              <c:numCache>
                <c:formatCode>0.0%</c:formatCode>
                <c:ptCount val="24"/>
                <c:pt idx="0">
                  <c:v>0.35104319805911999</c:v>
                </c:pt>
                <c:pt idx="1">
                  <c:v>0.21985502059605799</c:v>
                </c:pt>
                <c:pt idx="2">
                  <c:v>0.28844755707524999</c:v>
                </c:pt>
                <c:pt idx="3">
                  <c:v>0.51082948913621296</c:v>
                </c:pt>
                <c:pt idx="4">
                  <c:v>0.35230705265319801</c:v>
                </c:pt>
                <c:pt idx="5">
                  <c:v>0.51489082810047704</c:v>
                </c:pt>
                <c:pt idx="6">
                  <c:v>0.62237200621313205</c:v>
                </c:pt>
                <c:pt idx="7">
                  <c:v>0.71518498597717906</c:v>
                </c:pt>
                <c:pt idx="8">
                  <c:v>0.51419752594317603</c:v>
                </c:pt>
                <c:pt idx="9">
                  <c:v>0.38596181293264997</c:v>
                </c:pt>
                <c:pt idx="10">
                  <c:v>0.37036412049502299</c:v>
                </c:pt>
                <c:pt idx="11">
                  <c:v>0.20280207658789801</c:v>
                </c:pt>
                <c:pt idx="12">
                  <c:v>0.205086191266041</c:v>
                </c:pt>
                <c:pt idx="13">
                  <c:v>0.56969442765324896</c:v>
                </c:pt>
                <c:pt idx="14">
                  <c:v>0.65181737254251104</c:v>
                </c:pt>
                <c:pt idx="15">
                  <c:v>0.44293941370610501</c:v>
                </c:pt>
                <c:pt idx="16">
                  <c:v>0.34115080467144898</c:v>
                </c:pt>
                <c:pt idx="17">
                  <c:v>0.71837837900167301</c:v>
                </c:pt>
                <c:pt idx="18">
                  <c:v>0.15172725039789001</c:v>
                </c:pt>
                <c:pt idx="19">
                  <c:v>0.23520770336057001</c:v>
                </c:pt>
                <c:pt idx="20">
                  <c:v>0.30504033191945501</c:v>
                </c:pt>
                <c:pt idx="21">
                  <c:v>0.57939863982695805</c:v>
                </c:pt>
                <c:pt idx="22">
                  <c:v>0.75882698935984705</c:v>
                </c:pt>
                <c:pt idx="23">
                  <c:v>0.69787429527367995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8-F1B2-42F6-98E8-1CD04AAE7D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4584248"/>
        <c:axId val="340124312"/>
      </c:scatterChart>
      <c:valAx>
        <c:axId val="284584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BDP</a:t>
                </a:r>
                <a:r>
                  <a:rPr lang="en-US" sz="1400" baseline="0"/>
                  <a:t> per capita prema PPS-u u % prosjeka EU28</a:t>
                </a:r>
                <a:endParaRPr lang="en-US" sz="140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sr-Latn-RS"/>
          </a:p>
        </c:txPr>
        <c:crossAx val="340124312"/>
        <c:crosses val="autoZero"/>
        <c:crossBetween val="midCat"/>
      </c:valAx>
      <c:valAx>
        <c:axId val="340124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Krediti</a:t>
                </a:r>
                <a:r>
                  <a:rPr lang="en-US" sz="1400" baseline="0"/>
                  <a:t> stanovništvu u % BDP</a:t>
                </a:r>
                <a:endParaRPr lang="en-US" sz="140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8458424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505466492947402E-2"/>
          <c:y val="3.1976744186046499E-2"/>
          <c:w val="0.87919503767065099"/>
          <c:h val="0.88021790880791095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0"/>
            <c:marker>
              <c:spPr>
                <a:solidFill>
                  <a:srgbClr val="C0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290-4C66-95C1-439AE9066FAC}"/>
              </c:ext>
            </c:extLst>
          </c:dPt>
          <c:dLbls>
            <c:dLbl>
              <c:idx val="0"/>
              <c:layout>
                <c:manualLayout>
                  <c:x val="-6.2392086330935202E-2"/>
                  <c:y val="1.7441974913019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Belgija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290-4C66-95C1-439AE9066FA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-4.7104316546762601E-2"/>
                  <c:y val="-1.744186046511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Bugarska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290-4C66-95C1-439AE9066FA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"/>
              <c:layout>
                <c:manualLayout>
                  <c:x val="-8.2176258992805701E-2"/>
                  <c:y val="-2.906976744186049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Češka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290-4C66-95C1-439AE9066FA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3"/>
              <c:layout>
                <c:manualLayout>
                  <c:x val="-2.19243896221606E-2"/>
                  <c:y val="1.14447903261117E-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Danska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290-4C66-95C1-439AE9066FA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4"/>
              <c:layout>
                <c:manualLayout>
                  <c:x val="-7.2284031042882196E-2"/>
                  <c:y val="2.18025544772019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Njemačka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290-4C66-95C1-439AE9066FA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5"/>
              <c:layout>
                <c:manualLayout>
                  <c:x val="-5.51977001076304E-2"/>
                  <c:y val="2.3255928401391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Estonija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290-4C66-95C1-439AE9066FA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6"/>
              <c:layout>
                <c:manualLayout>
                  <c:x val="-4.8902806888347597E-2"/>
                  <c:y val="2.61626762497710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Irska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290-4C66-95C1-439AE9066FA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7"/>
              <c:layout>
                <c:manualLayout>
                  <c:x val="-5.6097122302158402E-2"/>
                  <c:y val="-4.651174235488000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Grčka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290-4C66-95C1-439AE9066FA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8"/>
              <c:layout>
                <c:manualLayout>
                  <c:x val="-3.7212159406333302E-2"/>
                  <c:y val="3.197685863394970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Španjolska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290-4C66-95C1-439AE9066FA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9"/>
              <c:layout>
                <c:manualLayout>
                  <c:x val="-9.3345323741007204E-3"/>
                  <c:y val="2.907091192089360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Francuska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A290-4C66-95C1-439AE9066FA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0"/>
              <c:layout>
                <c:manualLayout>
                  <c:x val="-4.1708562284030998E-2"/>
                  <c:y val="3.05233702618568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>
                        <a:solidFill>
                          <a:srgbClr val="FF0000"/>
                        </a:solidFill>
                      </a:rPr>
                      <a:t>Hrvatska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290-4C66-95C1-439AE9066FA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1"/>
              <c:layout>
                <c:manualLayout>
                  <c:x val="-6.5089857248059796E-2"/>
                  <c:y val="1.88953488372093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Italija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290-4C66-95C1-439AE9066FA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2"/>
              <c:layout>
                <c:manualLayout>
                  <c:x val="-6.9586260125757707E-2"/>
                  <c:y val="-1.162779252884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Cipar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A290-4C66-95C1-439AE9066FA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3"/>
              <c:layout>
                <c:manualLayout>
                  <c:x val="-4.44064040106497E-2"/>
                  <c:y val="-2.7616164621864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Latvija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A290-4C66-95C1-439AE9066FA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4"/>
              <c:layout>
                <c:manualLayout>
                  <c:x val="-2.82194244604317E-2"/>
                  <c:y val="-2.76162790697674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Litva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A290-4C66-95C1-439AE9066FA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5"/>
              <c:layout>
                <c:manualLayout>
                  <c:x val="-8.3974820143884896E-2"/>
                  <c:y val="3.48837209302325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Rumunjska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A290-4C66-95C1-439AE9066FA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6"/>
              <c:layout>
                <c:manualLayout>
                  <c:x val="-9.4766116240865506E-2"/>
                  <c:y val="1.1628021424647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Mađarska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A290-4C66-95C1-439AE9066FA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7"/>
              <c:layout>
                <c:manualLayout>
                  <c:x val="-7.5881365773522905E-2"/>
                  <c:y val="-2.906862296282730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Malta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A290-4C66-95C1-439AE9066FA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8"/>
              <c:layout>
                <c:manualLayout>
                  <c:x val="-6.7787628165184299E-2"/>
                  <c:y val="3.779069767441860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Nizozemska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A290-4C66-95C1-439AE9066FA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9"/>
              <c:layout>
                <c:manualLayout>
                  <c:x val="-1.56293547838895E-2"/>
                  <c:y val="-8.720930232558139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Austrija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A290-4C66-95C1-439AE9066FA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0"/>
              <c:layout>
                <c:manualLayout>
                  <c:x val="-3.5413669064748299E-2"/>
                  <c:y val="-3.48837209302325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Poljska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A290-4C66-95C1-439AE9066FA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1"/>
              <c:layout>
                <c:manualLayout>
                  <c:x val="-6.4190576672520205E-2"/>
                  <c:y val="2.18025544772019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Portugal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A290-4C66-95C1-439AE9066FA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2"/>
              <c:layout>
                <c:manualLayout>
                  <c:x val="-0.119946043165468"/>
                  <c:y val="-3.63373237502288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Luksemburg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A290-4C66-95C1-439AE9066FA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3"/>
              <c:layout>
                <c:manualLayout>
                  <c:x val="-3.27158273381295E-2"/>
                  <c:y val="2.61627906976743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Slovenija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A290-4C66-95C1-439AE9066FA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4"/>
              <c:layout>
                <c:manualLayout>
                  <c:x val="-2.5521653543307099E-2"/>
                  <c:y val="2.18023255813953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Slovačka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A290-4C66-95C1-439AE9066FA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5"/>
              <c:layout>
                <c:manualLayout>
                  <c:x val="-3.7212230215827299E-2"/>
                  <c:y val="2.470918787767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Finska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A290-4C66-95C1-439AE9066FA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6"/>
              <c:layout>
                <c:manualLayout>
                  <c:x val="-1.6528706168923098E-2"/>
                  <c:y val="1.1444790331441101E-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Švedska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A290-4C66-95C1-439AE9066FA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7"/>
              <c:layout>
                <c:manualLayout>
                  <c:x val="-7.4981943578995097E-2"/>
                  <c:y val="1.14447903287764E-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U.K.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A290-4C66-95C1-439AE9066FA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0.111575086387583"/>
                  <c:y val="6.31212232191906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</c:trendlineLbl>
          </c:trendline>
          <c:xVal>
            <c:numRef>
              <c:f>Sheet0!$N$173:$N$200</c:f>
              <c:numCache>
                <c:formatCode>0.0</c:formatCode>
                <c:ptCount val="28"/>
                <c:pt idx="0">
                  <c:v>-3.0209617755856839</c:v>
                </c:pt>
                <c:pt idx="1">
                  <c:v>-4.9694189602446537</c:v>
                </c:pt>
                <c:pt idx="2">
                  <c:v>14.128728414442699</c:v>
                </c:pt>
                <c:pt idx="3">
                  <c:v>-1.1669658886894201</c:v>
                </c:pt>
                <c:pt idx="4">
                  <c:v>-8.2266910420475288</c:v>
                </c:pt>
                <c:pt idx="5">
                  <c:v>-15.06949524506218</c:v>
                </c:pt>
                <c:pt idx="6">
                  <c:v>11.284868977176689</c:v>
                </c:pt>
                <c:pt idx="7">
                  <c:v>14.977973568281939</c:v>
                </c:pt>
                <c:pt idx="8">
                  <c:v>-15.84057230454777</c:v>
                </c:pt>
                <c:pt idx="9">
                  <c:v>17.184942716857599</c:v>
                </c:pt>
                <c:pt idx="10">
                  <c:v>8.8288288288288275</c:v>
                </c:pt>
                <c:pt idx="11">
                  <c:v>4.9165935030728738</c:v>
                </c:pt>
                <c:pt idx="12">
                  <c:v>21.02154273801251</c:v>
                </c:pt>
                <c:pt idx="13">
                  <c:v>-7.839388145315473</c:v>
                </c:pt>
                <c:pt idx="14">
                  <c:v>-31.55149934810952</c:v>
                </c:pt>
                <c:pt idx="15">
                  <c:v>-5.6780595369349536</c:v>
                </c:pt>
                <c:pt idx="16">
                  <c:v>-13.541666666666661</c:v>
                </c:pt>
                <c:pt idx="17">
                  <c:v>-6.2132112491824714</c:v>
                </c:pt>
                <c:pt idx="18">
                  <c:v>5.9231837112448051</c:v>
                </c:pt>
                <c:pt idx="19">
                  <c:v>-0.31372549019608198</c:v>
                </c:pt>
                <c:pt idx="20">
                  <c:v>15.06646971935008</c:v>
                </c:pt>
                <c:pt idx="21">
                  <c:v>-3.3639143730886829</c:v>
                </c:pt>
                <c:pt idx="22">
                  <c:v>-5.190839694656491</c:v>
                </c:pt>
                <c:pt idx="23">
                  <c:v>-5.2083333333333366</c:v>
                </c:pt>
                <c:pt idx="24">
                  <c:v>16.69218989280246</c:v>
                </c:pt>
                <c:pt idx="25">
                  <c:v>13.560606060606069</c:v>
                </c:pt>
                <c:pt idx="26">
                  <c:v>2.159031068983674</c:v>
                </c:pt>
                <c:pt idx="27">
                  <c:v>-15.631691648822279</c:v>
                </c:pt>
              </c:numCache>
            </c:numRef>
          </c:xVal>
          <c:yVal>
            <c:numRef>
              <c:f>Sheet0!$O$173:$O$200</c:f>
              <c:numCache>
                <c:formatCode>General</c:formatCode>
                <c:ptCount val="28"/>
                <c:pt idx="0">
                  <c:v>0.82499999999999996</c:v>
                </c:pt>
                <c:pt idx="1">
                  <c:v>1.1499999999999999</c:v>
                </c:pt>
                <c:pt idx="2">
                  <c:v>0.65</c:v>
                </c:pt>
                <c:pt idx="3">
                  <c:v>0.55000000000000004</c:v>
                </c:pt>
                <c:pt idx="4">
                  <c:v>1.5</c:v>
                </c:pt>
                <c:pt idx="5">
                  <c:v>4.3250000000000002</c:v>
                </c:pt>
                <c:pt idx="6">
                  <c:v>2.35</c:v>
                </c:pt>
                <c:pt idx="7">
                  <c:v>-4.7249999999999996</c:v>
                </c:pt>
                <c:pt idx="8">
                  <c:v>-0.97499999999999998</c:v>
                </c:pt>
                <c:pt idx="9">
                  <c:v>0.8</c:v>
                </c:pt>
                <c:pt idx="10">
                  <c:v>-1</c:v>
                </c:pt>
                <c:pt idx="11">
                  <c:v>-1.05</c:v>
                </c:pt>
                <c:pt idx="12">
                  <c:v>-2.6</c:v>
                </c:pt>
                <c:pt idx="13">
                  <c:v>3.9</c:v>
                </c:pt>
                <c:pt idx="14">
                  <c:v>4.0750000000000002</c:v>
                </c:pt>
                <c:pt idx="15">
                  <c:v>2.5499999999999998</c:v>
                </c:pt>
                <c:pt idx="16">
                  <c:v>1.425</c:v>
                </c:pt>
                <c:pt idx="17">
                  <c:v>3.25</c:v>
                </c:pt>
                <c:pt idx="18">
                  <c:v>0.27500000000000002</c:v>
                </c:pt>
                <c:pt idx="19">
                  <c:v>1.075</c:v>
                </c:pt>
                <c:pt idx="20">
                  <c:v>2.8</c:v>
                </c:pt>
                <c:pt idx="21">
                  <c:v>-1.5</c:v>
                </c:pt>
                <c:pt idx="22">
                  <c:v>2.35</c:v>
                </c:pt>
                <c:pt idx="23">
                  <c:v>-0.05</c:v>
                </c:pt>
                <c:pt idx="24">
                  <c:v>2.0499999999999998</c:v>
                </c:pt>
                <c:pt idx="25">
                  <c:v>-7.49999999999999E-2</c:v>
                </c:pt>
                <c:pt idx="26">
                  <c:v>1.4750000000000001</c:v>
                </c:pt>
                <c:pt idx="27">
                  <c:v>2.0750000000000002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C-A290-4C66-95C1-439AE9066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0123528"/>
        <c:axId val="340125488"/>
      </c:scatterChart>
      <c:valAx>
        <c:axId val="340123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Stopa</a:t>
                </a:r>
                <a:r>
                  <a:rPr lang="en-US" sz="1400" baseline="0"/>
                  <a:t> promjene konsolidiranog privatnog duga u % BDP-a 2014./2010.</a:t>
                </a:r>
                <a:endParaRPr lang="en-US" sz="140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sr-Latn-RS"/>
          </a:p>
        </c:txPr>
        <c:crossAx val="340125488"/>
        <c:crosses val="autoZero"/>
        <c:crossBetween val="midCat"/>
      </c:valAx>
      <c:valAx>
        <c:axId val="340125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err="1"/>
                  <a:t>Prosječna</a:t>
                </a:r>
                <a:r>
                  <a:rPr lang="en-US" sz="1400" baseline="0" dirty="0"/>
                  <a:t> </a:t>
                </a:r>
                <a:r>
                  <a:rPr lang="en-US" sz="1400" baseline="0" dirty="0" err="1"/>
                  <a:t>stopa</a:t>
                </a:r>
                <a:r>
                  <a:rPr lang="en-US" sz="1400" baseline="0" dirty="0"/>
                  <a:t> </a:t>
                </a:r>
                <a:r>
                  <a:rPr lang="en-US" sz="1400" baseline="0" dirty="0" err="1"/>
                  <a:t>rasta</a:t>
                </a:r>
                <a:r>
                  <a:rPr lang="en-US" sz="1400" baseline="0" dirty="0"/>
                  <a:t> </a:t>
                </a:r>
                <a:r>
                  <a:rPr lang="en-US" sz="1400" baseline="0" dirty="0" err="1"/>
                  <a:t>realnog</a:t>
                </a:r>
                <a:r>
                  <a:rPr lang="en-US" sz="1400" baseline="0" dirty="0"/>
                  <a:t> BDP-a </a:t>
                </a:r>
              </a:p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aseline="0" dirty="0"/>
                  <a:t>2011.-2014.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5.3956834532374104E-3"/>
              <c:y val="0.1410682567295369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4012352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0.24702</cdr:x>
      <cdr:y>0.12348</cdr:y>
    </cdr:from>
    <cdr:to>
      <cdr:x>0.52528</cdr:x>
      <cdr:y>0.26754</cdr:y>
    </cdr:to>
    <cdr:sp macro="" textlink="">
      <cdr:nvSpPr>
        <cdr:cNvPr id="2" name="Oval 1"/>
        <cdr:cNvSpPr/>
      </cdr:nvSpPr>
      <cdr:spPr>
        <a:xfrm xmlns:a="http://schemas.openxmlformats.org/drawingml/2006/main">
          <a:off x="1268841" y="457903"/>
          <a:ext cx="1429274" cy="53425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1">
            <a:alpha val="31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0.3406</cdr:x>
      <cdr:y>0.45786</cdr:y>
    </cdr:from>
    <cdr:to>
      <cdr:x>0.75826</cdr:x>
      <cdr:y>0.59695</cdr:y>
    </cdr:to>
    <cdr:sp macro="" textlink="">
      <cdr:nvSpPr>
        <cdr:cNvPr id="3" name="Oval 2"/>
        <cdr:cNvSpPr/>
      </cdr:nvSpPr>
      <cdr:spPr>
        <a:xfrm xmlns:a="http://schemas.openxmlformats.org/drawingml/2006/main" rot="-1440000">
          <a:off x="1749487" y="1697913"/>
          <a:ext cx="2145323" cy="51581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1">
            <a:alpha val="32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0.42088</cdr:x>
      <cdr:y>0.13606</cdr:y>
    </cdr:from>
    <cdr:to>
      <cdr:x>0.73199</cdr:x>
      <cdr:y>0.4231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25598" y="537398"/>
          <a:ext cx="979875" cy="11337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/>
            <a:t>Dug / BDP 2015*</a:t>
          </a:r>
        </a:p>
        <a:p xmlns:a="http://schemas.openxmlformats.org/drawingml/2006/main">
          <a:pPr algn="ctr"/>
          <a:r>
            <a:rPr lang="en-US" sz="1400"/>
            <a:t>Poduzeća</a:t>
          </a:r>
        </a:p>
      </cdr:txBody>
    </cdr:sp>
  </cdr:relSizeAnchor>
  <cdr:relSizeAnchor xmlns:cdr="http://schemas.openxmlformats.org/drawingml/2006/chartDrawing">
    <cdr:from>
      <cdr:x>0.41004</cdr:x>
      <cdr:y>0.70204</cdr:y>
    </cdr:from>
    <cdr:to>
      <cdr:x>0.72115</cdr:x>
      <cdr:y>0.80389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91449" y="2772833"/>
          <a:ext cx="979875" cy="4022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/>
            <a:t>Kućanstva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0.31886</cdr:x>
      <cdr:y>0.06135</cdr:y>
    </cdr:from>
    <cdr:to>
      <cdr:x>0.50417</cdr:x>
      <cdr:y>0.57362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2425700" y="254000"/>
          <a:ext cx="1409700" cy="2120900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0.39566</cdr:x>
      <cdr:y>0.4816</cdr:y>
    </cdr:from>
    <cdr:to>
      <cdr:x>0.9015</cdr:x>
      <cdr:y>0.77301</cdr:y>
    </cdr:to>
    <cdr:cxnSp macro="">
      <cdr:nvCxnSpPr>
        <cdr:cNvPr id="5" name="Straight Connector 4"/>
        <cdr:cNvCxnSpPr/>
      </cdr:nvCxnSpPr>
      <cdr:spPr>
        <a:xfrm xmlns:a="http://schemas.openxmlformats.org/drawingml/2006/main" flipV="1">
          <a:off x="3009900" y="1993900"/>
          <a:ext cx="3848100" cy="1206500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0.29035</cdr:x>
      <cdr:y>0.25993</cdr:y>
    </cdr:from>
    <cdr:to>
      <cdr:x>0.90905</cdr:x>
      <cdr:y>0.61452</cdr:y>
    </cdr:to>
    <cdr:sp macro="" textlink="">
      <cdr:nvSpPr>
        <cdr:cNvPr id="2" name="Oval 1"/>
        <cdr:cNvSpPr/>
      </cdr:nvSpPr>
      <cdr:spPr>
        <a:xfrm xmlns:a="http://schemas.openxmlformats.org/drawingml/2006/main" rot="9540000">
          <a:off x="2050199" y="1135569"/>
          <a:ext cx="4368800" cy="154913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1">
            <a:alpha val="16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82FDA-8195-F84A-B689-0655C901298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7F28C-093D-EB4B-9596-5232E8045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64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7F28C-093D-EB4B-9596-5232E8045E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37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89DACCEE-C98F-ED48-81DE-D2595AE8892F}" type="datetime1">
              <a:rPr lang="hr-HR" smtClean="0"/>
              <a:t>5.4.2016.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  <a:prstGeom prst="rect">
            <a:avLst/>
          </a:prstGeo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D533CDAC-C97D-FB41-AC75-FEA5527E02AC}" type="datetime1">
              <a:rPr lang="hr-HR" smtClean="0"/>
              <a:t>5.4.2016.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BF45DCAB-CD15-884D-83B9-62F1EC65D6DA}" type="datetime1">
              <a:rPr lang="hr-HR" smtClean="0"/>
              <a:t>5.4.2016.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C869F862-CE3C-5F40-A2BB-6A83CBB758B8}" type="datetime1">
              <a:rPr lang="hr-HR" smtClean="0"/>
              <a:t>5.4.2016.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E573D409-8C1E-0646-9C98-94A3D79B1E10}" type="datetime1">
              <a:rPr lang="hr-HR" smtClean="0"/>
              <a:t>5.4.2016.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33A81AB6-BDB5-2142-B1BE-2711EBB318DA}" type="datetime1">
              <a:rPr lang="hr-HR" smtClean="0"/>
              <a:t>5.4.2016.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CB72E280-FC6D-B04C-9A6A-096C4209C9ED}" type="datetime1">
              <a:rPr lang="hr-HR" smtClean="0"/>
              <a:t>5.4.2016.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7F3592C0-1156-E246-B601-72D0D9EEA8A1}" type="datetime1">
              <a:rPr lang="hr-HR" smtClean="0"/>
              <a:t>5.4.2016.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6FACCE04-C2EB-8343-B423-6DB83E8207B5}" type="datetime1">
              <a:rPr lang="hr-HR" smtClean="0"/>
              <a:t>5.4.2016.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08037A23-E189-424A-9699-68DE6381273D}" type="datetime1">
              <a:rPr lang="hr-HR" smtClean="0"/>
              <a:t>5.4.2016.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746516"/>
            <a:ext cx="12191998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/>
                <a:cs typeface="Arial"/>
              </a:rPr>
              <a:t>Krediti</a:t>
            </a:r>
            <a:r>
              <a:rPr lang="en-US" sz="3200" dirty="0">
                <a:latin typeface="Arial"/>
                <a:cs typeface="Arial"/>
              </a:rPr>
              <a:t>, dug </a:t>
            </a:r>
            <a:r>
              <a:rPr lang="en-US" sz="3200" dirty="0" err="1">
                <a:latin typeface="Arial"/>
                <a:cs typeface="Arial"/>
              </a:rPr>
              <a:t>i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gospodarski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rast</a:t>
            </a:r>
            <a:r>
              <a:rPr lang="en-US" sz="3200" dirty="0">
                <a:latin typeface="Arial"/>
                <a:cs typeface="Arial"/>
              </a:rPr>
              <a:t>:</a:t>
            </a:r>
            <a:endParaRPr lang="ta-IN" sz="3200" dirty="0">
              <a:latin typeface="Arial"/>
              <a:cs typeface="Arial"/>
            </a:endParaRPr>
          </a:p>
          <a:p>
            <a:pPr algn="ctr"/>
            <a:r>
              <a:rPr lang="en-US" sz="3200" dirty="0" err="1">
                <a:latin typeface="Arial"/>
                <a:cs typeface="Arial"/>
              </a:rPr>
              <a:t>izlazak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iz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začaranog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kruga</a:t>
            </a:r>
            <a:endParaRPr lang="en-US" sz="3200" dirty="0">
              <a:latin typeface="Arial"/>
              <a:cs typeface="Arial"/>
            </a:endParaRPr>
          </a:p>
          <a:p>
            <a:pPr algn="ctr">
              <a:lnSpc>
                <a:spcPct val="150000"/>
              </a:lnSpc>
            </a:pPr>
            <a:r>
              <a:rPr lang="en-US" sz="2200" b="1" dirty="0" err="1">
                <a:latin typeface="Arial"/>
                <a:cs typeface="Arial"/>
              </a:rPr>
              <a:t>Velimir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err="1">
                <a:latin typeface="Arial"/>
                <a:cs typeface="Arial"/>
              </a:rPr>
              <a:t>Šonje</a:t>
            </a:r>
            <a:endParaRPr lang="ta-IN" sz="2200" dirty="0">
              <a:latin typeface="Arial"/>
              <a:cs typeface="Arial"/>
            </a:endParaRPr>
          </a:p>
          <a:p>
            <a:pPr algn="ctr"/>
            <a:r>
              <a:rPr lang="ta-IN" i="1" dirty="0">
                <a:latin typeface="Arial"/>
                <a:cs typeface="Arial"/>
              </a:rPr>
              <a:t>A</a:t>
            </a:r>
            <a:r>
              <a:rPr lang="en-US" i="1" dirty="0" err="1">
                <a:latin typeface="Arial"/>
                <a:cs typeface="Arial"/>
              </a:rPr>
              <a:t>rhivanalitika</a:t>
            </a:r>
            <a:endParaRPr lang="hr-HR" i="1" dirty="0">
              <a:latin typeface="Arial"/>
              <a:cs typeface="Arial"/>
            </a:endParaRPr>
          </a:p>
          <a:p>
            <a:pPr algn="ctr"/>
            <a:endParaRPr lang="hr-HR" i="1" dirty="0">
              <a:latin typeface="Arial"/>
              <a:cs typeface="Arial"/>
            </a:endParaRPr>
          </a:p>
          <a:p>
            <a:pPr algn="ctr"/>
            <a:endParaRPr lang="pl-PL" i="1" dirty="0">
              <a:latin typeface="Arial"/>
              <a:cs typeface="Arial"/>
            </a:endParaRPr>
          </a:p>
          <a:p>
            <a:pPr algn="ctr"/>
            <a:r>
              <a:rPr lang="pl-PL" i="1" dirty="0">
                <a:latin typeface="Arial"/>
                <a:cs typeface="Arial"/>
              </a:rPr>
              <a:t>Zagreb, 5. travnja 2016.</a:t>
            </a:r>
          </a:p>
          <a:p>
            <a:pPr algn="ctr"/>
            <a:endParaRPr lang="en-US" i="1" dirty="0">
              <a:latin typeface="Arial"/>
              <a:cs typeface="Arial"/>
            </a:endParaRPr>
          </a:p>
        </p:txBody>
      </p:sp>
      <p:pic>
        <p:nvPicPr>
          <p:cNvPr id="9" name="Picture 8" descr="HUB_Analize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89" y="5576952"/>
            <a:ext cx="1700062" cy="56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2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onje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66800" y="1139997"/>
            <a:ext cx="10058400" cy="1450757"/>
          </a:xfrm>
        </p:spPr>
        <p:txBody>
          <a:bodyPr/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Analiza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lomova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odnosu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kredita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poduzećima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industrijske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proizvodnje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66800" y="2206198"/>
            <a:ext cx="4822874" cy="4366351"/>
          </a:xfrm>
        </p:spPr>
        <p:txBody>
          <a:bodyPr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VARIJANTA 1</a:t>
            </a:r>
          </a:p>
          <a:p>
            <a:pPr>
              <a:buClr>
                <a:srgbClr val="9D8E54"/>
              </a:buClr>
              <a:buFont typeface="Arial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Pred-krizno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krizno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razdoblje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strukturni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prekid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2009.)</a:t>
            </a:r>
          </a:p>
          <a:p>
            <a:pPr>
              <a:buClr>
                <a:srgbClr val="9D8E54"/>
              </a:buClr>
              <a:buFont typeface="Arial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Ukupno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dominira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efekt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potražnje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D8E54"/>
              </a:buClr>
              <a:buFont typeface="Arial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Efekt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potražnje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dominira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zbog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snage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kriznom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razdoblju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0" y="2206198"/>
            <a:ext cx="4822874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VARIJANTA 2</a:t>
            </a:r>
          </a:p>
          <a:p>
            <a:pPr>
              <a:buClr>
                <a:srgbClr val="9D8E54"/>
              </a:buClr>
              <a:buFont typeface="Arial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Model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identificira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strukturne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lomove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odnosu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kredita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proizvodnje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D8E54"/>
              </a:buClr>
              <a:buFont typeface="Arial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Također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dominira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efekt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potražnje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D8E54"/>
              </a:buClr>
              <a:buFont typeface="Arial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Krizno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razdoblje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dijeli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dva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pod-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razdoblja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drugome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veza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puca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>
              <a:buFont typeface="Arial" charset="0"/>
              <a:buChar char="•"/>
            </a:pPr>
            <a:endParaRPr lang="en-US" dirty="0"/>
          </a:p>
        </p:txBody>
      </p:sp>
      <p:pic>
        <p:nvPicPr>
          <p:cNvPr id="14" name="pictur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42" y="4265324"/>
            <a:ext cx="3744351" cy="2180492"/>
          </a:xfrm>
          <a:prstGeom prst="rect">
            <a:avLst/>
          </a:prstGeom>
        </p:spPr>
      </p:pic>
      <p:sp>
        <p:nvSpPr>
          <p:cNvPr id="15" name="Oval 7"/>
          <p:cNvSpPr/>
          <p:nvPr/>
        </p:nvSpPr>
        <p:spPr>
          <a:xfrm>
            <a:off x="3470831" y="4476340"/>
            <a:ext cx="668216" cy="1301261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292756"/>
            <a:ext cx="3744351" cy="2180492"/>
          </a:xfrm>
          <a:prstGeom prst="rect">
            <a:avLst/>
          </a:prstGeom>
        </p:spPr>
      </p:pic>
      <p:sp>
        <p:nvSpPr>
          <p:cNvPr id="17" name="Oval 9"/>
          <p:cNvSpPr/>
          <p:nvPr/>
        </p:nvSpPr>
        <p:spPr>
          <a:xfrm>
            <a:off x="9517966" y="4820295"/>
            <a:ext cx="375139" cy="762000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0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onje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066800" y="1298584"/>
            <a:ext cx="10058400" cy="725379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Ciklička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komponenta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kredita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identificirani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lomovi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171" y="2072225"/>
            <a:ext cx="5914121" cy="404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8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onje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66800" y="1455713"/>
            <a:ext cx="10058400" cy="877179"/>
          </a:xfrm>
        </p:spPr>
        <p:txBody>
          <a:bodyPr/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Zaključci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preporuke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132449" y="2598128"/>
            <a:ext cx="3235570" cy="1118087"/>
          </a:xfrm>
          <a:prstGeom prst="ellipse">
            <a:avLst/>
          </a:prstGeom>
          <a:solidFill>
            <a:srgbClr val="9D8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Prezaduženi, ne rastu, moraju se restrukturirati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132449" y="3798277"/>
            <a:ext cx="3235570" cy="228601"/>
          </a:xfrm>
          <a:prstGeom prst="rightArrow">
            <a:avLst/>
          </a:prstGeom>
          <a:solidFill>
            <a:srgbClr val="9D8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97280" y="4097217"/>
            <a:ext cx="3235570" cy="1118087"/>
          </a:xfrm>
          <a:prstGeom prst="ellipse">
            <a:avLst/>
          </a:prstGeom>
          <a:solidFill>
            <a:srgbClr val="9D8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Nezaduženi, rastući, novi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11385" y="2589364"/>
            <a:ext cx="433753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9D8E54"/>
              </a:buClr>
              <a:buFont typeface="Arial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Rješavanje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prezaduženosti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nesolventnosti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nelikvidnosti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nenaplativih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djelomično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naplativih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plasmana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9D8E54"/>
              </a:buClr>
              <a:buFont typeface="Arial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Poticanje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restrukturiranja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9D8E54"/>
              </a:buClr>
              <a:buFont typeface="Arial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Dosadašnji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institucionalni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okvir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osobito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PSN)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nije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sistemskih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rezultata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daljnje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promjene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nužne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9D8E54"/>
              </a:buClr>
              <a:buFont typeface="Arial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Jačanje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zaštite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kreditora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ubrzava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procese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9D8E54"/>
              </a:buClr>
              <a:buFont typeface="Arial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Sprega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 EU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fondovima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366738" y="2332892"/>
            <a:ext cx="1788942" cy="3279035"/>
          </a:xfrm>
          <a:prstGeom prst="rect">
            <a:avLst/>
          </a:prstGeom>
          <a:solidFill>
            <a:srgbClr val="9D8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VERTIKALNA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MJERA</a:t>
            </a:r>
            <a:endParaRPr lang="hr-H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Kapitalno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jačanje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poduzeća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Porezi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Fiskalna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konsolidacija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niže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kamatne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stope</a:t>
            </a:r>
          </a:p>
          <a:p>
            <a:pPr marL="285750" indent="-285750">
              <a:buFontTx/>
              <a:buChar char="-"/>
            </a:pP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Bolja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regulacija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manji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rizici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Privlačenje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ulagača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62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nje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92097" y="2936453"/>
            <a:ext cx="20078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Hvala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r-H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6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onje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97280" y="1873580"/>
            <a:ext cx="10058400" cy="841468"/>
          </a:xfrm>
        </p:spPr>
        <p:txBody>
          <a:bodyPr/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Sadržaj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7280" y="2903602"/>
            <a:ext cx="10058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Glavna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odnos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banaka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poduzeća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Dugi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rok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odnos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razine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zaduženosti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ekonomskog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razvoja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rasta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Kratki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rok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vezi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između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rasta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kredita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industrijske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proizvodnje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Zaključci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preporuke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868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onje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70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97280" y="1207331"/>
            <a:ext cx="10058400" cy="1450757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Omjer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privatnog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duga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kućanstva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poduzeća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BDP-a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188523"/>
              </p:ext>
            </p:extLst>
          </p:nvPr>
        </p:nvGraphicFramePr>
        <p:xfrm>
          <a:off x="1097280" y="1877798"/>
          <a:ext cx="469836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5566207"/>
              </p:ext>
            </p:extLst>
          </p:nvPr>
        </p:nvGraphicFramePr>
        <p:xfrm>
          <a:off x="6311415" y="1877797"/>
          <a:ext cx="469836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/>
          <p:cNvSpPr/>
          <p:nvPr/>
        </p:nvSpPr>
        <p:spPr>
          <a:xfrm>
            <a:off x="1097280" y="4960239"/>
            <a:ext cx="9912500" cy="1434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9D8E54"/>
              </a:buClr>
              <a:buFont typeface="Arial" charset="0"/>
              <a:buChar char="•"/>
            </a:pP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Razliku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između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slika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desno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lijevo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najvećim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dijelom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čini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vanjski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dug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poduzeća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9D8E54"/>
              </a:buClr>
              <a:buFont typeface="Arial" charset="0"/>
              <a:buChar char="•"/>
            </a:pP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Klasičan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obrazac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financijskog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produbljivanja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do 2010.</a:t>
            </a:r>
          </a:p>
          <a:p>
            <a:pPr marL="285750" indent="-285750">
              <a:lnSpc>
                <a:spcPct val="150000"/>
              </a:lnSpc>
              <a:buClr>
                <a:srgbClr val="9D8E54"/>
              </a:buClr>
              <a:buFont typeface="Arial" charset="0"/>
              <a:buChar char="•"/>
            </a:pP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Stagnacija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razduživanje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nakon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2010.</a:t>
            </a:r>
          </a:p>
          <a:p>
            <a:pPr marL="285750" indent="-285750">
              <a:lnSpc>
                <a:spcPct val="150000"/>
              </a:lnSpc>
              <a:buClr>
                <a:srgbClr val="9D8E54"/>
              </a:buClr>
              <a:buFont typeface="Arial" charset="0"/>
              <a:buChar char="•"/>
            </a:pP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Ulazimo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li u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novu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normalu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kojoj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zaduživanje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neće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rasti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brže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od BDP-a?</a:t>
            </a:r>
          </a:p>
        </p:txBody>
      </p:sp>
    </p:spTree>
    <p:extLst>
      <p:ext uri="{BB962C8B-B14F-4D97-AF65-F5344CB8AC3E}">
        <p14:creationId xmlns:p14="http://schemas.microsoft.com/office/powerpoint/2010/main" val="2419421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onje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7280" y="1176063"/>
            <a:ext cx="10058400" cy="1450757"/>
          </a:xfrm>
        </p:spPr>
        <p:txBody>
          <a:bodyPr/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Kakva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veza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između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zaduženosti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privatnog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sektora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razine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razvitka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660602"/>
              </p:ext>
            </p:extLst>
          </p:nvPr>
        </p:nvGraphicFramePr>
        <p:xfrm>
          <a:off x="1212351" y="2298716"/>
          <a:ext cx="6735090" cy="4275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058209" y="2426677"/>
            <a:ext cx="32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9D8E54"/>
              </a:buClr>
              <a:buFont typeface="Arial" charset="0"/>
              <a:buChar char="•"/>
            </a:pP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Privatni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dug u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Hrvatskoj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relativno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visok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9D8E54"/>
              </a:buClr>
              <a:buFont typeface="Arial" charset="0"/>
              <a:buChar char="•"/>
            </a:pP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Visoku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razinu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razvoja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moguće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dostići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vrlo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različitim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stupnjevima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financijske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dubine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zaduženosti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privatnog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sektora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927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onje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66800" y="1259604"/>
            <a:ext cx="10058400" cy="1450757"/>
          </a:xfrm>
        </p:spPr>
        <p:txBody>
          <a:bodyPr/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Sektor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poduzeća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znatno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više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zadužen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nego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sektor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stanovništva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(dug u % BDP-a)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4309358"/>
              </p:ext>
            </p:extLst>
          </p:nvPr>
        </p:nvGraphicFramePr>
        <p:xfrm>
          <a:off x="881106" y="2289002"/>
          <a:ext cx="3280800" cy="3875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0668435"/>
              </p:ext>
            </p:extLst>
          </p:nvPr>
        </p:nvGraphicFramePr>
        <p:xfrm>
          <a:off x="4424230" y="2289002"/>
          <a:ext cx="7225225" cy="3875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2"/>
          <p:cNvSpPr txBox="1"/>
          <p:nvPr/>
        </p:nvSpPr>
        <p:spPr>
          <a:xfrm>
            <a:off x="2170253" y="6164114"/>
            <a:ext cx="14589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Procjena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2015.</a:t>
            </a:r>
          </a:p>
        </p:txBody>
      </p:sp>
      <p:cxnSp>
        <p:nvCxnSpPr>
          <p:cNvPr id="8" name="Straight Connector 11"/>
          <p:cNvCxnSpPr/>
          <p:nvPr/>
        </p:nvCxnSpPr>
        <p:spPr>
          <a:xfrm>
            <a:off x="4293068" y="2425505"/>
            <a:ext cx="0" cy="3802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Arrow 12"/>
          <p:cNvSpPr/>
          <p:nvPr/>
        </p:nvSpPr>
        <p:spPr>
          <a:xfrm>
            <a:off x="4038366" y="5356274"/>
            <a:ext cx="492369" cy="1289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55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onje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66800" y="1267505"/>
            <a:ext cx="10058400" cy="1450757"/>
          </a:xfrm>
        </p:spPr>
        <p:txBody>
          <a:bodyPr/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Rezime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dosadašnjeg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dijela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izlaganja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66800" y="2069781"/>
            <a:ext cx="10329736" cy="3978275"/>
          </a:xfrm>
        </p:spPr>
        <p:txBody>
          <a:bodyPr>
            <a:noAutofit/>
          </a:bodyPr>
          <a:lstStyle/>
          <a:p>
            <a:pPr marL="0" indent="0">
              <a:buClr>
                <a:srgbClr val="807552"/>
              </a:buClr>
              <a:buNone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ČINJENICE </a:t>
            </a:r>
          </a:p>
          <a:p>
            <a:pPr>
              <a:buClr>
                <a:srgbClr val="9D8E54"/>
              </a:buClr>
              <a:buFont typeface="Arial" panose="020B0604020202020204" pitchFamily="34" charset="0"/>
              <a:buChar char="•"/>
            </a:pP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Do 2010.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traje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klasično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financijsko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produbljivanje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brži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rast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dugova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od BDP-a) </a:t>
            </a:r>
            <a:endParaRPr lang="hr-H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D8E54"/>
              </a:buClr>
              <a:buFont typeface="Arial" panose="020B0604020202020204" pitchFamily="34" charset="0"/>
              <a:buChar char="•"/>
            </a:pP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Nakon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toga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počinje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stagnacija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razduživanje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D8E54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Dug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privatnog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sektora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od 120% BDP-a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relativno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visok</a:t>
            </a:r>
            <a:endParaRPr lang="hr-H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D8E54"/>
              </a:buClr>
              <a:buFont typeface="Arial" panose="020B0604020202020204" pitchFamily="34" charset="0"/>
              <a:buChar char="•"/>
            </a:pP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Nisu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bitni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samo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domaći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krediti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nego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ukupna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zaduženost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(u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zemlji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inozemstvu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prema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ne-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bankama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r-H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D8E54"/>
              </a:buClr>
              <a:buFont typeface="Arial" panose="020B0604020202020204" pitchFamily="34" charset="0"/>
              <a:buChar char="•"/>
            </a:pP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Dugovi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sektora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poduzeća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napose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dugovi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prema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inozemstvu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) u tome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bitno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određuju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ukupan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omjer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807552"/>
              </a:buClr>
              <a:buFont typeface="Arial" panose="020B0604020202020204" pitchFamily="34" charset="0"/>
              <a:buChar char="•"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807552"/>
              </a:buClr>
              <a:buNone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PREDVIĐANJA I OTVORENA PITANJA</a:t>
            </a:r>
          </a:p>
          <a:p>
            <a:pPr marL="182563" indent="-182563">
              <a:buClr>
                <a:srgbClr val="9D8E54"/>
              </a:buClr>
              <a:buFont typeface="Arial" panose="020B0604020202020204" pitchFamily="34" charset="0"/>
              <a:buChar char="•"/>
            </a:pP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Hoće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li u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budućnosti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rast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dugova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odnosno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kredita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moći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samo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pratiti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rast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BDP-a (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će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biti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još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sporiji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370728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onje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66800" y="1155096"/>
            <a:ext cx="10058400" cy="1450757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kakvoj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vezi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promjena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privatne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zaduženosti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rasta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nakon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krize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veliko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rasipanje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podataka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5323921"/>
              </p:ext>
            </p:extLst>
          </p:nvPr>
        </p:nvGraphicFramePr>
        <p:xfrm>
          <a:off x="1198936" y="2477836"/>
          <a:ext cx="6820352" cy="4105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55062" y="2577491"/>
            <a:ext cx="320040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9D8E54"/>
              </a:buClr>
              <a:buFont typeface="Arial" charset="0"/>
              <a:buChar char="•"/>
            </a:pP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Sporiji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rast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pad BDP-a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nakon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izbijanja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krize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povezan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je s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rastom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zaduženosti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privatnog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sektora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snažan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utjecaj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Cipra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Grčke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spcAft>
                <a:spcPts val="1200"/>
              </a:spcAft>
              <a:buClr>
                <a:srgbClr val="9D8E54"/>
              </a:buClr>
              <a:buFont typeface="Arial" charset="0"/>
              <a:buChar char="•"/>
            </a:pP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Baltik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(FDI), Malta, UK: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rast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uz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razduživanje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9D8E54"/>
              </a:buClr>
              <a:buFont typeface="Arial" charset="0"/>
              <a:buChar char="•"/>
            </a:pP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Veći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dio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zemalja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oblaku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pozitivna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veza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znači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postoji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veza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spcAft>
                <a:spcPts val="1200"/>
              </a:spcAft>
              <a:buClr>
                <a:srgbClr val="9D8E54"/>
              </a:buClr>
              <a:buFont typeface="Arial" charset="0"/>
              <a:buChar char="•"/>
            </a:pP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Hrvatska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granici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93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onje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66800" y="1393542"/>
            <a:ext cx="10058400" cy="1450757"/>
          </a:xfrm>
        </p:spPr>
        <p:txBody>
          <a:bodyPr/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Budućnost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kreditiranja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Hrvatskoj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243" y="2595197"/>
            <a:ext cx="3492500" cy="23241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947138" y="2410559"/>
            <a:ext cx="3235570" cy="1118087"/>
          </a:xfrm>
          <a:prstGeom prst="ellipse">
            <a:avLst/>
          </a:prstGeom>
          <a:solidFill>
            <a:srgbClr val="9D8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91349" y="2559891"/>
            <a:ext cx="1969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Prezaduženi, ne rastu, moraju se restrukturirati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947138" y="3610708"/>
            <a:ext cx="3235570" cy="228601"/>
          </a:xfrm>
          <a:prstGeom prst="rightArrow">
            <a:avLst/>
          </a:prstGeom>
          <a:solidFill>
            <a:srgbClr val="9D8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947138" y="3921371"/>
            <a:ext cx="3235570" cy="1118087"/>
          </a:xfrm>
          <a:prstGeom prst="ellipse">
            <a:avLst/>
          </a:prstGeom>
          <a:solidFill>
            <a:srgbClr val="9D8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25905" y="4166392"/>
            <a:ext cx="1969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Nezaduženi, rastući, novi</a:t>
            </a:r>
          </a:p>
        </p:txBody>
      </p:sp>
      <p:sp>
        <p:nvSpPr>
          <p:cNvPr id="20" name="Cloud 19"/>
          <p:cNvSpPr/>
          <p:nvPr/>
        </p:nvSpPr>
        <p:spPr>
          <a:xfrm>
            <a:off x="3278326" y="2659721"/>
            <a:ext cx="1204024" cy="733184"/>
          </a:xfrm>
          <a:prstGeom prst="cloud">
            <a:avLst/>
          </a:prstGeom>
          <a:solidFill>
            <a:srgbClr val="9D8E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531248" y="2763982"/>
            <a:ext cx="914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KREDITOR: </a:t>
            </a:r>
            <a:endParaRPr lang="hr-HR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ŠT</a:t>
            </a:r>
            <a:r>
              <a:rPr lang="hr-H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endParaRPr lang="hr-HR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RADIM?!</a:t>
            </a:r>
            <a:endParaRPr lang="pt-BR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1103" y="2410559"/>
            <a:ext cx="2835032" cy="283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0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onje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66800" y="1222350"/>
            <a:ext cx="10058400" cy="1450757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Analiza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kratkoročnog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odnosa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kredita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poduzećima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industrijske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proizvodnje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cikličke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komponente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" name="pictur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45" y="2854568"/>
            <a:ext cx="4541440" cy="31987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97930" y="2320099"/>
            <a:ext cx="48577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Koeficijenti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linearne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korelacije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930" y="2736669"/>
            <a:ext cx="4857750" cy="5810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12523" y="3591626"/>
            <a:ext cx="49471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9D8E54"/>
              </a:buClr>
              <a:buFont typeface="Arial" charset="0"/>
              <a:buChar char="•"/>
            </a:pP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Proizvodnja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zaostaje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kreditima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vs.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proizvodnja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prethodi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kreditima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9D8E54"/>
              </a:buClr>
              <a:buFont typeface="Arial" charset="0"/>
              <a:buChar char="•"/>
            </a:pP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Efekt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ponude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vs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efekt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potražnje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9D8E54"/>
              </a:buClr>
              <a:buFont typeface="Arial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oba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slučaja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važno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je da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korelacija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ne “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pukne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285750" indent="-285750">
              <a:buClr>
                <a:srgbClr val="9D8E54"/>
              </a:buClr>
              <a:buFont typeface="Arial" charset="0"/>
              <a:buChar char="•"/>
            </a:pP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pukne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važno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razumjeti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zašto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leži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li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iza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pucanja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korelacije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nešto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ugroziti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usporiti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rast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proizvodnje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28866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Mincho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Mincho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374</TotalTime>
  <Words>691</Words>
  <Application>Microsoft Office PowerPoint</Application>
  <PresentationFormat>Widescreen</PresentationFormat>
  <Paragraphs>166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Retrospect</vt:lpstr>
      <vt:lpstr>PowerPoint Presentation</vt:lpstr>
      <vt:lpstr>Sadržaj</vt:lpstr>
      <vt:lpstr>PowerPoint Presentation</vt:lpstr>
      <vt:lpstr>Kakva je veza između zaduženosti privatnog sektora i razine razvitka?</vt:lpstr>
      <vt:lpstr>Sektor poduzeća je znatno više zadužen nego sektor stanovništva (dug u % BDP-a)</vt:lpstr>
      <vt:lpstr>Rezime dosadašnjeg dijela izlaganja</vt:lpstr>
      <vt:lpstr>U kakvoj je vezi promjena privatne zaduženosti i rasta nakon krize? (veliko rasipanje podataka)</vt:lpstr>
      <vt:lpstr>Budućnost kreditiranja u Hrvatskoj</vt:lpstr>
      <vt:lpstr>Analiza kratkoročnog odnosa kredita poduzećima i industrijske proizvodnje (cikličke komponente)</vt:lpstr>
      <vt:lpstr>Analiza lomova u odnosu kredita poduzećima i industrijske proizvodnje</vt:lpstr>
      <vt:lpstr>PowerPoint Presentation</vt:lpstr>
      <vt:lpstr>Zaključci i preporuke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Krediti, dug i gospodarski rast: izlazak iz začaranog kruga</dc:title>
  <dc:creator>Velimir Šonje</dc:creator>
  <cp:lastModifiedBy>Ivana Prgomet</cp:lastModifiedBy>
  <cp:revision>34</cp:revision>
  <dcterms:created xsi:type="dcterms:W3CDTF">2016-03-27T10:23:37Z</dcterms:created>
  <dcterms:modified xsi:type="dcterms:W3CDTF">2016-04-05T12:59:07Z</dcterms:modified>
</cp:coreProperties>
</file>